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7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26" r:id="rId61"/>
    <p:sldId id="325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40735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97e8df8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e97e8df8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96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4.png"/><Relationship Id="rId4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hyperlink" Target="https://lpsoares.github.io/Renderizador/" TargetMode="External"/><Relationship Id="rId4" Type="http://schemas.openxmlformats.org/officeDocument/2006/relationships/image" Target="../media/image93.png"/><Relationship Id="rId9" Type="http://schemas.openxmlformats.org/officeDocument/2006/relationships/image" Target="../media/image97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11: Mapeamento de Texturas e Visibilidade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251596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12731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texel (texture element) é a unidade fundamental de uma textura.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processo de renderização existe um mapeamento do texel para o pixel apropriado na imagem final.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904420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/>
              <a:t>Textura (originária por exemplo de um JPG ou PNG)</a:t>
            </a:r>
            <a:endParaRPr sz="130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904425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Geometria (composta por triângulos)</a:t>
            </a:r>
            <a:endParaRPr sz="1200"/>
          </a:p>
        </p:txBody>
      </p:sp>
      <p:sp>
        <p:nvSpPr>
          <p:cNvPr id="226" name="Google Shape;226;p25"/>
          <p:cNvSpPr txBox="1"/>
          <p:nvPr/>
        </p:nvSpPr>
        <p:spPr>
          <a:xfrm>
            <a:off x="7272075" y="1404175"/>
            <a:ext cx="1794900" cy="1108200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/>
          </a:p>
        </p:txBody>
      </p:sp>
      <p:cxnSp>
        <p:nvCxnSpPr>
          <p:cNvPr id="227" name="Google Shape;227;p25"/>
          <p:cNvCxnSpPr>
            <a:stCxn id="226" idx="0"/>
          </p:cNvCxnSpPr>
          <p:nvPr/>
        </p:nvCxnSpPr>
        <p:spPr>
          <a:xfrm rot="5400000">
            <a:off x="7229475" y="711025"/>
            <a:ext cx="246900" cy="1633200"/>
          </a:xfrm>
          <a:prstGeom prst="curvedConnector4">
            <a:avLst>
              <a:gd name="adj1" fmla="val -96446"/>
              <a:gd name="adj2" fmla="val 77475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2001950" y="4148875"/>
            <a:ext cx="1976400" cy="9234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Na rasterização, para definir o valor do pixel é necessário calcular a cor pela textura</a:t>
            </a:r>
            <a:endParaRPr/>
          </a:p>
        </p:txBody>
      </p:sp>
      <p:cxnSp>
        <p:nvCxnSpPr>
          <p:cNvPr id="229" name="Google Shape;229;p25"/>
          <p:cNvCxnSpPr>
            <a:stCxn id="228" idx="3"/>
          </p:cNvCxnSpPr>
          <p:nvPr/>
        </p:nvCxnSpPr>
        <p:spPr>
          <a:xfrm rot="10800000" flipH="1">
            <a:off x="3978350" y="4474375"/>
            <a:ext cx="1146300" cy="136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Introdução teórica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Superfícies parametrizadas</a:t>
            </a:r>
            <a:endParaRPr sz="400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172" y="1929775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546025" y="854750"/>
            <a:ext cx="33144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Na rasterização amostramos o centro do pixel</a:t>
            </a:r>
            <a:endParaRPr sz="160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/>
          <p:nvPr/>
        </p:nvCxnSpPr>
        <p:spPr>
          <a:xfrm flipH="1">
            <a:off x="3105903" y="2829906"/>
            <a:ext cx="3381600" cy="102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783F04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Desafio: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Muitos texels podem contribuir para o pixel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- Apenas a amostragem de um deles pode resultar em aliasing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A forma da "pegada" do pixel pode ser complexa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Uma solução que você já conhece: superamostragem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Fazendo a média de muitas amostras de textura por pixel.</a:t>
            </a:r>
            <a:endParaRPr sz="16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78025" y="4340350"/>
            <a:ext cx="3000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textel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Superfícies parametrizadas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Na espetacular disciplina de </a:t>
            </a:r>
            <a:r>
              <a:rPr lang="pt-BR" sz="2200" b="1">
                <a:solidFill>
                  <a:srgbClr val="0000FF"/>
                </a:solidFill>
              </a:rPr>
              <a:t>Matemática Multivariada</a:t>
            </a:r>
            <a:r>
              <a:rPr lang="pt-BR" sz="2200"/>
              <a:t>, vocês estudaram as curvas e superfícies parametrizadas. Vamos relembrar um pouco desse assunto, que servirá como base teórica para o estudo do mapeamento de texturas.  </a:t>
            </a:r>
            <a:endParaRPr sz="220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 512x</a:t>
            </a:r>
            <a:endParaRPr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600" y="977247"/>
            <a:ext cx="4236480" cy="427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Desafiador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Muitos texels podem contribuir para a área de um pixels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forma da área do pixel pode ser complexa.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Ideia: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Filtro passa-baixa e sub-amostrar a textura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Usar uma resolução que corresponda a resolução da tela</a:t>
            </a:r>
            <a:endParaRPr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Relacionando cada número real </a:t>
            </a:r>
            <a:r>
              <a:rPr lang="pt-BR" sz="2200" i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623297" y="4510353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/>
              <a:t>Layout original do L. Williams para os Mipmaps</a:t>
            </a:r>
            <a:endParaRPr sz="145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4973381" y="4490948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Mipmaps</a:t>
            </a:r>
            <a:endParaRPr sz="14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 = nível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17" y="962490"/>
            <a:ext cx="3492191" cy="349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2472" y="933172"/>
            <a:ext cx="3878232" cy="357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320866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33560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900" y="445132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9481" y="445132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800" y="445147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381" y="445147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525377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mip-map texels: nível d+1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5018033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mip-map texels: nível d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Primeiro. Como saber quais pixels pintar se houver muitos polígonos, e eles estiverem se intersectando?</a:t>
            </a:r>
            <a:endParaRPr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z) para cada posição de amostrada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framebuffer armazena valores de cores RGB</a:t>
            </a:r>
            <a:endParaRPr sz="190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depth buffer (z-buffer) armazena profundidade (16 a 32 bits)</a:t>
            </a:r>
            <a:endParaRPr sz="190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dois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métodos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foram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usados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para resolver o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problema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da "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superfície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oculta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" (o outro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nome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para o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problema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de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visibilidade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): o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algoritmo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de Newell e o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Mencionamos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o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algoritmo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de Newell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apenas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por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razões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históricas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, mas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não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estudaremos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porque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ele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não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é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mais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usado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Estudaremos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apenas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o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método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que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é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usado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pelas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GPUs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atuais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,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também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chamado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de buffer de 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profundidade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.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2" name="Google Shape;79;p12">
            <a:extLst>
              <a:ext uri="{FF2B5EF4-FFF2-40B4-BE49-F238E27FC236}">
                <a16:creationId xmlns:a16="http://schemas.microsoft.com/office/drawing/2014/main" id="{75A236B6-EE20-6DBF-EBAB-85DD09C1340B}"/>
              </a:ext>
            </a:extLst>
          </p:cNvPr>
          <p:cNvSpPr txBox="1">
            <a:spLocks/>
          </p:cNvSpPr>
          <p:nvPr/>
        </p:nvSpPr>
        <p:spPr>
          <a:xfrm>
            <a:off x="311700" y="2893843"/>
            <a:ext cx="85206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3D point in camera space, by the point's respective z-coordinate (what we called the perspective divide), and then remapping the resulting 2D coordinates from screen space to NDC space and then NDC space to raster space.</a:t>
            </a:r>
            <a:endParaRPr lang="en-US" dirty="0"/>
          </a:p>
        </p:txBody>
      </p:sp>
      <p:pic>
        <p:nvPicPr>
          <p:cNvPr id="3" name="Google Shape;81;p12">
            <a:extLst>
              <a:ext uri="{FF2B5EF4-FFF2-40B4-BE49-F238E27FC236}">
                <a16:creationId xmlns:a16="http://schemas.microsoft.com/office/drawing/2014/main" id="{58A3E013-9DC4-543F-179D-2522F8DA313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7477" y="3620703"/>
            <a:ext cx="28765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467" y="3331243"/>
            <a:ext cx="2972650" cy="1889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6032899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Z-fighting</a:t>
            </a:r>
            <a:endParaRPr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38" name="Google Shape;638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1534" y="1920240"/>
            <a:ext cx="2140860" cy="566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24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T)</a:t>
            </a:r>
            <a:b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(x,y,z) em T) 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if (z &lt; zbuffer[x,y]) # amostra mais perto até o momento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framebuffer[x,y] = rgb # atualize a cor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zbuffer[x,y] = z # atualiza a distância z</a:t>
            </a:r>
            <a:endParaRPr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else 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pass     # não faz nada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  <a:tableStyleId>{AFDD3BAA-47F2-47F6-B2CF-AEE30BD844A3}</a:tableStyleId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IndexedFaceSet</a:t>
            </a:r>
            <a:br>
              <a:rPr lang="pt-BR"/>
            </a:br>
            <a:endParaRPr/>
          </a:p>
        </p:txBody>
      </p:sp>
      <p:sp>
        <p:nvSpPr>
          <p:cNvPr id="720" name="Google Shape;720;p70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IndexedFaceSet</a:t>
            </a:r>
            <a:r>
              <a:rPr lang="pt-BR" sz="1700"/>
              <a:t> representa uma forma 3D composta de um conjunto de polígonos, são usados nos índices do campo </a:t>
            </a:r>
            <a:r>
              <a:rPr lang="pt-BR" sz="1700" b="1"/>
              <a:t>coordIndex</a:t>
            </a:r>
            <a:r>
              <a:rPr lang="pt-BR" sz="1700"/>
              <a:t> para especificar como montar os triângulos, o campo </a:t>
            </a:r>
            <a:r>
              <a:rPr lang="pt-BR" sz="1700" b="1"/>
              <a:t>colordIndex</a:t>
            </a:r>
            <a:r>
              <a:rPr lang="pt-BR" sz="1700"/>
              <a:t> para especificar como mapear as cores por vértices, e o campo </a:t>
            </a:r>
            <a:r>
              <a:rPr lang="pt-BR" sz="1700" b="1"/>
              <a:t>texCoordIndex</a:t>
            </a:r>
            <a:endParaRPr sz="1700"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para mapear as coordenadas de textura.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3104724" y="2157047"/>
            <a:ext cx="5124900" cy="3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IndexedFaceSet : X3DComposedGeometryNode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set_colorIndex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set_coordIndex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set_normalIndex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set_texCoordIndex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MFNode  [in,out] attrib            []   [X3DVertexAttributeNode]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color             NULL [X3DColorNode]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coord             NULL [X3DCoordinateNode]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fogCoord          NULL [FogCoordinate]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         NULL 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normal            NULL [X3DNormalNode]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texCoord          NULL [X3DTextureCoordinateNode]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ccw   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colorIndex        []   [0,∞) or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colorPerVertex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convex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coordIndex        []   [0,∞) or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SFFloat []       creaseAngle       0    [0,∞)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normalIndex       []   [0,∞) or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normalPerVertex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[]       solid 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texCoordIndex     []   [-1,∞)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23" name="Google Shape;723;p70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IndexedFaceSet</a:t>
            </a:r>
            <a:endParaRPr/>
          </a:p>
        </p:txBody>
      </p:sp>
      <p:sp>
        <p:nvSpPr>
          <p:cNvPr id="729" name="Google Shape;729;p7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IndexedFaceSet representa uma forma 3D formada pela construção de faces (polígonos) de vértices listados no campo coord.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IndexedFaceSet usa os índices em seu campo coordIndex para especificar as faces poligonais indexando nas coordenadas no nó Coordinate. Um índice de "−1" indica que a face atual terminou e a próxima começa.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face do IndexedFaceSet deve ter: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pelo menos três vértices não coincidentes;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vértices que definem um polígono planar;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vértices que definem um polígono de não auto-intersecção.</a:t>
            </a:r>
            <a:endParaRPr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Terceira parte do projeto 1</a:t>
            </a:r>
            <a:endParaRPr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94" y="885237"/>
            <a:ext cx="2276745" cy="1432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8637" y="881047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4"/>
          <p:cNvSpPr/>
          <p:nvPr/>
        </p:nvSpPr>
        <p:spPr>
          <a:xfrm>
            <a:off x="474900" y="2317625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letras</a:t>
            </a: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1" name="Google Shape;761;p74"/>
          <p:cNvSpPr/>
          <p:nvPr/>
        </p:nvSpPr>
        <p:spPr>
          <a:xfrm>
            <a:off x="6468632" y="2313436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cores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2" name="Google Shape;762;p74"/>
          <p:cNvSpPr/>
          <p:nvPr/>
        </p:nvSpPr>
        <p:spPr>
          <a:xfrm>
            <a:off x="531912" y="4432613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50000" y="3035259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6350000" y="4445584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retangulos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66" name="Google Shape;766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22518" y="932005"/>
            <a:ext cx="1923712" cy="13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/>
          <p:nvPr/>
        </p:nvSpPr>
        <p:spPr>
          <a:xfrm>
            <a:off x="3622505" y="228851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avatar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224" y="3000212"/>
            <a:ext cx="2566074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/>
          <p:nvPr/>
        </p:nvSpPr>
        <p:spPr>
          <a:xfrm>
            <a:off x="3517150" y="4432625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70" name="Google Shape;770;p7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490000" y="2980513"/>
            <a:ext cx="2163994" cy="144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2954</Words>
  <Application>Microsoft Macintosh PowerPoint</Application>
  <PresentationFormat>On-screen Show (16:10)</PresentationFormat>
  <Paragraphs>737</Paragraphs>
  <Slides>71</Slides>
  <Notes>71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5" baseType="lpstr">
      <vt:lpstr>Arial</vt:lpstr>
      <vt:lpstr>Consolas</vt:lpstr>
      <vt:lpstr>Verdana</vt:lpstr>
      <vt:lpstr>Personalizar design</vt:lpstr>
      <vt:lpstr>PowerPoint Presentation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Texel</vt:lpstr>
      <vt:lpstr>O que é texturizar</vt:lpstr>
      <vt:lpstr>Amostrando Texturas (pontuais)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Casos podem ficar complicados</vt:lpstr>
      <vt:lpstr>Superamostragem removerá os artefatos?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Redução de texturas em vários níveis</vt:lpstr>
      <vt:lpstr>Mipmap (L. Williams 83)</vt:lpstr>
      <vt:lpstr>Mipmap (L. Williams 83)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Visibilidade</vt:lpstr>
      <vt:lpstr>Algoritmo do Pintor</vt:lpstr>
      <vt:lpstr>Algoritmo do Pintor</vt:lpstr>
      <vt:lpstr>Z-Buffer</vt:lpstr>
      <vt:lpstr>PowerPoint Presentation</vt:lpstr>
      <vt:lpstr>Z-fighting</vt:lpstr>
      <vt:lpstr>Exemplos de Z-Buffer</vt:lpstr>
      <vt:lpstr>Algoritmo do Z-Buffer</vt:lpstr>
      <vt:lpstr>Algoritmo do Z-Buffer</vt:lpstr>
      <vt:lpstr>Complexidade do Z-Buffer</vt:lpstr>
      <vt:lpstr>IndexedFaceSet </vt:lpstr>
      <vt:lpstr>IndexedFaceSet</vt:lpstr>
      <vt:lpstr>Color e TextureCoordinate </vt:lpstr>
      <vt:lpstr>ImageTexture</vt:lpstr>
      <vt:lpstr>Terceira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</cp:revision>
  <dcterms:modified xsi:type="dcterms:W3CDTF">2023-03-01T22:19:07Z</dcterms:modified>
</cp:coreProperties>
</file>